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6" r:id="rId1"/>
    <p:sldMasterId id="2147483667"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B728A5-D78C-4166-9B4F-314C83684DB5}">
  <a:tblStyle styleId="{2DB728A5-D78C-4166-9B4F-314C83684D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67" y="610"/>
      </p:cViewPr>
      <p:guideLst>
        <p:guide orient="horz" pos="1620"/>
        <p:guide pos="2880"/>
      </p:guideLst>
    </p:cSldViewPr>
  </p:slideViewPr>
  <p:notesTextViewPr>
    <p:cViewPr>
      <p:scale>
        <a:sx n="1" d="1"/>
        <a:sy n="1" d="1"/>
      </p:scale>
      <p:origin x="0" y="-797"/>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g>
</file>

<file path=ppt/media/image2.jp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dbe28d58bd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dbe28d58b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 Gothard message needs to be created</a:t>
            </a:r>
            <a:endParaRPr/>
          </a:p>
          <a:p>
            <a:pPr marL="0" lvl="0" indent="0" algn="l" rtl="0">
              <a:spcBef>
                <a:spcPts val="0"/>
              </a:spcBef>
              <a:spcAft>
                <a:spcPts val="0"/>
              </a:spcAft>
              <a:buNone/>
            </a:pPr>
            <a:r>
              <a:rPr lang="en"/>
              <a:t>Dr. Gothard message needs to be translated</a:t>
            </a:r>
            <a:endParaRPr/>
          </a:p>
          <a:p>
            <a:pPr marL="0" lvl="0" indent="0" algn="l" rtl="0">
              <a:spcBef>
                <a:spcPts val="0"/>
              </a:spcBef>
              <a:spcAft>
                <a:spcPts val="0"/>
              </a:spcAft>
              <a:buNone/>
            </a:pPr>
            <a:r>
              <a:rPr lang="en"/>
              <a:t>Slide deck needs to be translated</a:t>
            </a:r>
            <a:endParaRPr/>
          </a:p>
          <a:p>
            <a:pPr marL="0" lvl="0" indent="0" algn="l" rtl="0">
              <a:spcBef>
                <a:spcPts val="0"/>
              </a:spcBef>
              <a:spcAft>
                <a:spcPts val="0"/>
              </a:spcAft>
              <a:buNone/>
            </a:pPr>
            <a:r>
              <a:rPr lang="en"/>
              <a:t>Slide deck needs to be narrated in the following languages: Hmong, Karen, Spanish and Somali</a:t>
            </a:r>
            <a:endParaRPr/>
          </a:p>
          <a:p>
            <a:pPr marL="0" lvl="0" indent="0" algn="l" rtl="0">
              <a:spcBef>
                <a:spcPts val="0"/>
              </a:spcBef>
              <a:spcAft>
                <a:spcPts val="0"/>
              </a:spcAft>
              <a:buNone/>
            </a:pPr>
            <a:r>
              <a:rPr lang="en"/>
              <a:t>-narrate by slide</a:t>
            </a: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dbe28d58bd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dbe28d58b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dbe28d58bd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dbe28d58bd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dbe28d58bd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dbe28d58bd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be28d58bd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be28d58b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dbea7d2559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dbea7d255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SEA will ensure that each LEA will reserve not less than 20 percent of its total ARP ESSER allocation to address learning loss through the implementation of evidence-based interventions, such as summer learning or summer enrichment, extended day, comprehensive after school programs, extended school year programs, or other evidence-based interventions, and ensure that such interventions respond to students’ academic, social, and emotional needs and address the disproportionate impact of COVID-19 on student subgroups (each major racial and ethnic group, children from low-income families, children with disabilities, English learners, gender, migrant students, students experiencing homelessness, and children and youth in foster care).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dbea7d2559_1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dbea7d2559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be28d58bd_0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be28d58bd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dbea7d2559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dbea7d2559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dbe28d58bd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dbe28d58bd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dbe28d58bd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dbe28d58bd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be28d58bd_0_2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be28d58bd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Used approximately 71M</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dbe28d58bd_0_1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dbe28d58bd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SEA will ensure that each LEA will reserve not less than 20 percent of its total ARP ESSER allocation to address learning loss through the implementation of evidence-based interventions, such as summer learning or summer enrichment, extended day, comprehensive after school programs, extended school year programs, or other evidence-based interventions, and ensure that such interventions respond to students’ academic, social, and emotional needs and address the disproportionate impact of COVID-19 on student subgroups (each major racial and ethnic group, children from low-income families, children with disabilities, English learners, gender, migrant students, students experiencing homelessness, and children and youth in foster care).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dbe28d58bd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dbe28d58bd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dbe28d58bd_0_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dbe28d58b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0"/>
        <p:cNvGrpSpPr/>
        <p:nvPr/>
      </p:nvGrpSpPr>
      <p:grpSpPr>
        <a:xfrm>
          <a:off x="0" y="0"/>
          <a:ext cx="0" cy="0"/>
          <a:chOff x="0" y="0"/>
          <a:chExt cx="0" cy="0"/>
        </a:xfrm>
      </p:grpSpPr>
      <p:sp>
        <p:nvSpPr>
          <p:cNvPr id="61" name="Google Shape;61;p14"/>
          <p:cNvSpPr/>
          <p:nvPr/>
        </p:nvSpPr>
        <p:spPr>
          <a:xfrm>
            <a:off x="-8175" y="0"/>
            <a:ext cx="9188100" cy="5143500"/>
          </a:xfrm>
          <a:prstGeom prst="rect">
            <a:avLst/>
          </a:prstGeom>
          <a:solidFill>
            <a:srgbClr val="0194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txBox="1">
            <a:spLocks noGrp="1"/>
          </p:cNvSpPr>
          <p:nvPr>
            <p:ph type="ctrTitle"/>
          </p:nvPr>
        </p:nvSpPr>
        <p:spPr>
          <a:xfrm>
            <a:off x="677625" y="2235217"/>
            <a:ext cx="77724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600"/>
              <a:buNone/>
              <a:defRPr>
                <a:solidFill>
                  <a:srgbClr val="FFFFFF"/>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63" name="Google Shape;63;p14"/>
          <p:cNvSpPr txBox="1">
            <a:spLocks noGrp="1"/>
          </p:cNvSpPr>
          <p:nvPr>
            <p:ph type="subTitle" idx="1"/>
          </p:nvPr>
        </p:nvSpPr>
        <p:spPr>
          <a:xfrm>
            <a:off x="677625" y="34913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pic>
        <p:nvPicPr>
          <p:cNvPr id="64" name="Google Shape;64;p14"/>
          <p:cNvPicPr preferRelativeResize="0"/>
          <p:nvPr/>
        </p:nvPicPr>
        <p:blipFill rotWithShape="1">
          <a:blip r:embed="rId2">
            <a:alphaModFix/>
          </a:blip>
          <a:srcRect t="4245" b="4254"/>
          <a:stretch/>
        </p:blipFill>
        <p:spPr>
          <a:xfrm>
            <a:off x="3262025" y="1284700"/>
            <a:ext cx="2205850" cy="1102925"/>
          </a:xfrm>
          <a:prstGeom prst="rect">
            <a:avLst/>
          </a:prstGeom>
          <a:noFill/>
          <a:ln>
            <a:noFill/>
          </a:ln>
        </p:spPr>
      </p:pic>
      <p:sp>
        <p:nvSpPr>
          <p:cNvPr id="65" name="Google Shape;65;p14"/>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rgbClr val="FFFFFF"/>
                </a:solidFill>
              </a:rPr>
              <a:t>‹#›</a:t>
            </a:fld>
            <a:endParaRPr sz="1000" b="1">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8" name="Google Shape;68;p1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sz="24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04800" rtl="0">
              <a:spcBef>
                <a:spcPts val="0"/>
              </a:spcBef>
              <a:spcAft>
                <a:spcPts val="0"/>
              </a:spcAft>
              <a:buSzPts val="1200"/>
              <a:buChar char="●"/>
              <a:defRPr sz="1200"/>
            </a:lvl4pPr>
            <a:lvl5pPr marL="2286000" lvl="4" indent="-292100" rtl="0">
              <a:spcBef>
                <a:spcPts val="0"/>
              </a:spcBef>
              <a:spcAft>
                <a:spcPts val="0"/>
              </a:spcAft>
              <a:buSzPts val="1000"/>
              <a:buChar char="○"/>
              <a:defRPr sz="1000"/>
            </a:lvl5pPr>
            <a:lvl6pPr marL="2743200" lvl="5" indent="-292100" rtl="0">
              <a:spcBef>
                <a:spcPts val="0"/>
              </a:spcBef>
              <a:spcAft>
                <a:spcPts val="0"/>
              </a:spcAft>
              <a:buSzPts val="1000"/>
              <a:buChar char="■"/>
              <a:defRPr sz="1000"/>
            </a:lvl6pPr>
            <a:lvl7pPr marL="3200400" lvl="6" indent="-292100" rtl="0">
              <a:spcBef>
                <a:spcPts val="0"/>
              </a:spcBef>
              <a:spcAft>
                <a:spcPts val="0"/>
              </a:spcAft>
              <a:buSzPts val="1000"/>
              <a:buChar char="●"/>
              <a:defRPr sz="1000"/>
            </a:lvl7pPr>
            <a:lvl8pPr marL="3657600" lvl="7" indent="-292100" rtl="0">
              <a:spcBef>
                <a:spcPts val="0"/>
              </a:spcBef>
              <a:spcAft>
                <a:spcPts val="0"/>
              </a:spcAft>
              <a:buSzPts val="1000"/>
              <a:buChar char="○"/>
              <a:defRPr sz="1000"/>
            </a:lvl8pPr>
            <a:lvl9pPr marL="4114800" lvl="8" indent="-292100" rtl="0">
              <a:spcBef>
                <a:spcPts val="0"/>
              </a:spcBef>
              <a:spcAft>
                <a:spcPts val="0"/>
              </a:spcAft>
              <a:buSzPts val="1000"/>
              <a:buChar char="■"/>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1" name="Google Shape;71;p16"/>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72" name="Google Shape;72;p16"/>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8"/>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lgn="ctr" rtl="0">
              <a:spcBef>
                <a:spcPts val="360"/>
              </a:spcBef>
              <a:spcAft>
                <a:spcPts val="0"/>
              </a:spcAft>
              <a:buClr>
                <a:srgbClr val="3C3C3C"/>
              </a:buClr>
              <a:buSzPts val="1800"/>
              <a:buNone/>
              <a:defRPr sz="1800">
                <a:solidFill>
                  <a:srgbClr val="3C3C3C"/>
                </a:solidFill>
              </a:defRPr>
            </a:lvl1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7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2.jpg"/><Relationship Id="rId4" Type="http://schemas.openxmlformats.org/officeDocument/2006/relationships/slideLayout" Target="../slideLayouts/slideLayout15.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pic>
        <p:nvPicPr>
          <p:cNvPr id="51" name="Google Shape;51;p13" descr="SPPS_Horizontal_Pattern_B.jpg"/>
          <p:cNvPicPr preferRelativeResize="0"/>
          <p:nvPr/>
        </p:nvPicPr>
        <p:blipFill rotWithShape="1">
          <a:blip r:embed="rId9">
            <a:alphaModFix/>
          </a:blip>
          <a:srcRect l="7491" r="6597"/>
          <a:stretch/>
        </p:blipFill>
        <p:spPr>
          <a:xfrm>
            <a:off x="6433300" y="4634825"/>
            <a:ext cx="2746775" cy="508625"/>
          </a:xfrm>
          <a:prstGeom prst="rect">
            <a:avLst/>
          </a:prstGeom>
          <a:noFill/>
          <a:ln>
            <a:noFill/>
          </a:ln>
        </p:spPr>
      </p:pic>
      <p:sp>
        <p:nvSpPr>
          <p:cNvPr id="52" name="Google Shape;52;p13"/>
          <p:cNvSpPr/>
          <p:nvPr/>
        </p:nvSpPr>
        <p:spPr>
          <a:xfrm>
            <a:off x="7772250" y="4607025"/>
            <a:ext cx="885300" cy="542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rgbClr val="0194D3"/>
              </a:buClr>
              <a:buSzPts val="3600"/>
              <a:buNone/>
              <a:defRPr sz="3600" b="1">
                <a:solidFill>
                  <a:srgbClr val="0194D3"/>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4" name="Google Shape;54;p13"/>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Clr>
                <a:srgbClr val="666666"/>
              </a:buClr>
              <a:buSzPts val="3000"/>
              <a:buChar char="●"/>
              <a:defRPr sz="3000">
                <a:solidFill>
                  <a:srgbClr val="666666"/>
                </a:solidFill>
              </a:defRPr>
            </a:lvl1pPr>
            <a:lvl2pPr marL="914400" lvl="1" indent="-381000" rtl="0">
              <a:spcBef>
                <a:spcPts val="0"/>
              </a:spcBef>
              <a:spcAft>
                <a:spcPts val="0"/>
              </a:spcAft>
              <a:buClr>
                <a:srgbClr val="666666"/>
              </a:buClr>
              <a:buSzPts val="2400"/>
              <a:buChar char="○"/>
              <a:defRPr sz="2400">
                <a:solidFill>
                  <a:srgbClr val="666666"/>
                </a:solidFill>
              </a:defRPr>
            </a:lvl2pPr>
            <a:lvl3pPr marL="1371600" lvl="2" indent="-381000" rtl="0">
              <a:spcBef>
                <a:spcPts val="0"/>
              </a:spcBef>
              <a:spcAft>
                <a:spcPts val="0"/>
              </a:spcAft>
              <a:buClr>
                <a:srgbClr val="666666"/>
              </a:buClr>
              <a:buSzPts val="2400"/>
              <a:buChar char="■"/>
              <a:defRPr sz="2400">
                <a:solidFill>
                  <a:srgbClr val="666666"/>
                </a:solidFill>
              </a:defRPr>
            </a:lvl3pPr>
            <a:lvl4pPr marL="1828800" lvl="3" indent="-342900" rtl="0">
              <a:spcBef>
                <a:spcPts val="0"/>
              </a:spcBef>
              <a:spcAft>
                <a:spcPts val="0"/>
              </a:spcAft>
              <a:buClr>
                <a:srgbClr val="666666"/>
              </a:buClr>
              <a:buSzPts val="1800"/>
              <a:buChar char="●"/>
              <a:defRPr sz="1800">
                <a:solidFill>
                  <a:srgbClr val="666666"/>
                </a:solidFill>
              </a:defRPr>
            </a:lvl4pPr>
            <a:lvl5pPr marL="2286000" lvl="4" indent="-342900" rtl="0">
              <a:spcBef>
                <a:spcPts val="0"/>
              </a:spcBef>
              <a:spcAft>
                <a:spcPts val="0"/>
              </a:spcAft>
              <a:buClr>
                <a:srgbClr val="666666"/>
              </a:buClr>
              <a:buSzPts val="1800"/>
              <a:buChar char="○"/>
              <a:defRPr sz="1800">
                <a:solidFill>
                  <a:srgbClr val="666666"/>
                </a:solidFill>
              </a:defRPr>
            </a:lvl5pPr>
            <a:lvl6pPr marL="2743200" lvl="5" indent="-342900" rtl="0">
              <a:spcBef>
                <a:spcPts val="0"/>
              </a:spcBef>
              <a:spcAft>
                <a:spcPts val="0"/>
              </a:spcAft>
              <a:buClr>
                <a:srgbClr val="666666"/>
              </a:buClr>
              <a:buSzPts val="1800"/>
              <a:buChar char="■"/>
              <a:defRPr sz="1800">
                <a:solidFill>
                  <a:srgbClr val="666666"/>
                </a:solidFill>
              </a:defRPr>
            </a:lvl6pPr>
            <a:lvl7pPr marL="3200400" lvl="6" indent="-342900" rtl="0">
              <a:spcBef>
                <a:spcPts val="0"/>
              </a:spcBef>
              <a:spcAft>
                <a:spcPts val="0"/>
              </a:spcAft>
              <a:buClr>
                <a:srgbClr val="666666"/>
              </a:buClr>
              <a:buSzPts val="1800"/>
              <a:buChar char="●"/>
              <a:defRPr sz="1800">
                <a:solidFill>
                  <a:srgbClr val="666666"/>
                </a:solidFill>
              </a:defRPr>
            </a:lvl7pPr>
            <a:lvl8pPr marL="3657600" lvl="7" indent="-342900" rtl="0">
              <a:spcBef>
                <a:spcPts val="0"/>
              </a:spcBef>
              <a:spcAft>
                <a:spcPts val="0"/>
              </a:spcAft>
              <a:buClr>
                <a:srgbClr val="666666"/>
              </a:buClr>
              <a:buSzPts val="1800"/>
              <a:buChar char="○"/>
              <a:defRPr sz="1800">
                <a:solidFill>
                  <a:srgbClr val="666666"/>
                </a:solidFill>
              </a:defRPr>
            </a:lvl8pPr>
            <a:lvl9pPr marL="4114800" lvl="8" indent="-342900" rtl="0">
              <a:spcBef>
                <a:spcPts val="0"/>
              </a:spcBef>
              <a:spcAft>
                <a:spcPts val="0"/>
              </a:spcAft>
              <a:buClr>
                <a:srgbClr val="666666"/>
              </a:buClr>
              <a:buSzPts val="1800"/>
              <a:buChar char="■"/>
              <a:defRPr sz="1800">
                <a:solidFill>
                  <a:srgbClr val="666666"/>
                </a:solidFill>
              </a:defRPr>
            </a:lvl9pPr>
          </a:lstStyle>
          <a:p>
            <a:endParaRPr/>
          </a:p>
        </p:txBody>
      </p:sp>
      <p:sp>
        <p:nvSpPr>
          <p:cNvPr id="55" name="Google Shape;55;p13"/>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300">
                <a:solidFill>
                  <a:schemeClr val="dk1"/>
                </a:solidFill>
              </a:defRPr>
            </a:lvl1pPr>
            <a:lvl2pPr lvl="1" algn="r" rtl="0">
              <a:buNone/>
              <a:defRPr sz="1300">
                <a:solidFill>
                  <a:schemeClr val="dk1"/>
                </a:solidFill>
              </a:defRPr>
            </a:lvl2pPr>
            <a:lvl3pPr lvl="2" algn="r" rtl="0">
              <a:buNone/>
              <a:defRPr sz="1300">
                <a:solidFill>
                  <a:schemeClr val="dk1"/>
                </a:solidFill>
              </a:defRPr>
            </a:lvl3pPr>
            <a:lvl4pPr lvl="3" algn="r" rtl="0">
              <a:buNone/>
              <a:defRPr sz="1300">
                <a:solidFill>
                  <a:schemeClr val="dk1"/>
                </a:solidFill>
              </a:defRPr>
            </a:lvl4pPr>
            <a:lvl5pPr lvl="4" algn="r" rtl="0">
              <a:buNone/>
              <a:defRPr sz="1300">
                <a:solidFill>
                  <a:schemeClr val="dk1"/>
                </a:solidFill>
              </a:defRPr>
            </a:lvl5pPr>
            <a:lvl6pPr lvl="5" algn="r" rtl="0">
              <a:buNone/>
              <a:defRPr sz="1300">
                <a:solidFill>
                  <a:schemeClr val="dk1"/>
                </a:solidFill>
              </a:defRPr>
            </a:lvl6pPr>
            <a:lvl7pPr lvl="6" algn="r" rtl="0">
              <a:buNone/>
              <a:defRPr sz="1300">
                <a:solidFill>
                  <a:schemeClr val="dk1"/>
                </a:solidFill>
              </a:defRPr>
            </a:lvl7pPr>
            <a:lvl8pPr lvl="7" algn="r" rtl="0">
              <a:buNone/>
              <a:defRPr sz="1300">
                <a:solidFill>
                  <a:schemeClr val="dk1"/>
                </a:solidFill>
              </a:defRPr>
            </a:lvl8pPr>
            <a:lvl9pPr lvl="8" algn="r" rtl="0">
              <a:buNone/>
              <a:defRPr sz="1300">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3"/>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rgbClr val="FFFFFF"/>
                </a:solidFill>
              </a:rPr>
              <a:t>‹#›</a:t>
            </a:fld>
            <a:endParaRPr sz="1000" b="1">
              <a:solidFill>
                <a:srgbClr val="FFFFFF"/>
              </a:solidFill>
            </a:endParaRPr>
          </a:p>
        </p:txBody>
      </p:sp>
      <p:pic>
        <p:nvPicPr>
          <p:cNvPr id="57" name="Google Shape;57;p13" descr="SPPS_Horizontal_Pattern_B.jpg"/>
          <p:cNvPicPr preferRelativeResize="0"/>
          <p:nvPr/>
        </p:nvPicPr>
        <p:blipFill>
          <a:blip r:embed="rId9">
            <a:alphaModFix/>
          </a:blip>
          <a:stretch>
            <a:fillRect/>
          </a:stretch>
        </p:blipFill>
        <p:spPr>
          <a:xfrm>
            <a:off x="0" y="4634825"/>
            <a:ext cx="3197325" cy="508625"/>
          </a:xfrm>
          <a:prstGeom prst="rect">
            <a:avLst/>
          </a:prstGeom>
          <a:noFill/>
          <a:ln>
            <a:noFill/>
          </a:ln>
        </p:spPr>
      </p:pic>
      <p:pic>
        <p:nvPicPr>
          <p:cNvPr id="58" name="Google Shape;58;p13"/>
          <p:cNvPicPr preferRelativeResize="0"/>
          <p:nvPr/>
        </p:nvPicPr>
        <p:blipFill rotWithShape="1">
          <a:blip r:embed="rId10">
            <a:alphaModFix/>
          </a:blip>
          <a:srcRect l="6369" r="6378"/>
          <a:stretch/>
        </p:blipFill>
        <p:spPr>
          <a:xfrm>
            <a:off x="7814766" y="4634825"/>
            <a:ext cx="812159" cy="508625"/>
          </a:xfrm>
          <a:prstGeom prst="rect">
            <a:avLst/>
          </a:prstGeom>
          <a:noFill/>
          <a:ln>
            <a:noFill/>
          </a:ln>
        </p:spPr>
      </p:pic>
      <p:pic>
        <p:nvPicPr>
          <p:cNvPr id="59" name="Google Shape;59;p13" descr="SPPS_Horizontal_Pattern_B.jpg"/>
          <p:cNvPicPr preferRelativeResize="0"/>
          <p:nvPr/>
        </p:nvPicPr>
        <p:blipFill>
          <a:blip r:embed="rId9">
            <a:alphaModFix/>
          </a:blip>
          <a:stretch>
            <a:fillRect/>
          </a:stretch>
        </p:blipFill>
        <p:spPr>
          <a:xfrm>
            <a:off x="3222719" y="4634826"/>
            <a:ext cx="3197325" cy="5086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21"/>
          <p:cNvSpPr txBox="1">
            <a:spLocks noGrp="1"/>
          </p:cNvSpPr>
          <p:nvPr>
            <p:ph type="ctrTitle"/>
          </p:nvPr>
        </p:nvSpPr>
        <p:spPr>
          <a:xfrm>
            <a:off x="685800" y="2342475"/>
            <a:ext cx="7772400" cy="7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Family Forum</a:t>
            </a:r>
            <a:endParaRPr/>
          </a:p>
        </p:txBody>
      </p:sp>
      <p:sp>
        <p:nvSpPr>
          <p:cNvPr id="84" name="Google Shape;84;p21"/>
          <p:cNvSpPr txBox="1">
            <a:spLocks noGrp="1"/>
          </p:cNvSpPr>
          <p:nvPr>
            <p:ph type="subTitle" idx="1"/>
          </p:nvPr>
        </p:nvSpPr>
        <p:spPr>
          <a:xfrm>
            <a:off x="685800" y="3057379"/>
            <a:ext cx="77724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a:solidFill>
                  <a:schemeClr val="lt1"/>
                </a:solidFill>
              </a:rPr>
              <a:t>AMERICAN RESCUE PLAN ACT</a:t>
            </a:r>
            <a:endParaRPr sz="1400" b="1">
              <a:solidFill>
                <a:schemeClr val="lt1"/>
              </a:solidFill>
            </a:endParaRPr>
          </a:p>
          <a:p>
            <a:pPr marL="0" lvl="0" indent="0" algn="ctr" rtl="0">
              <a:spcBef>
                <a:spcPts val="0"/>
              </a:spcBef>
              <a:spcAft>
                <a:spcPts val="0"/>
              </a:spcAft>
              <a:buClr>
                <a:schemeClr val="dk1"/>
              </a:buClr>
              <a:buSzPts val="1100"/>
              <a:buFont typeface="Arial"/>
              <a:buNone/>
            </a:pPr>
            <a:r>
              <a:rPr lang="en" sz="1400" b="1">
                <a:solidFill>
                  <a:schemeClr val="lt1"/>
                </a:solidFill>
              </a:rPr>
              <a:t>ESSER III</a:t>
            </a:r>
            <a:endParaRPr sz="1400"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97725" y="757850"/>
            <a:ext cx="8497200" cy="86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0">
                <a:solidFill>
                  <a:schemeClr val="dk1"/>
                </a:solidFill>
              </a:rPr>
              <a:t>What should we know about your child/children’s needs for safe schools and classrooms?</a:t>
            </a:r>
            <a:endParaRPr sz="2400">
              <a:solidFill>
                <a:schemeClr val="dk1"/>
              </a:solidFill>
            </a:endParaRPr>
          </a:p>
        </p:txBody>
      </p:sp>
      <p:sp>
        <p:nvSpPr>
          <p:cNvPr id="140" name="Google Shape;140;p30"/>
          <p:cNvSpPr txBox="1">
            <a:spLocks noGrp="1"/>
          </p:cNvSpPr>
          <p:nvPr>
            <p:ph type="body" idx="1"/>
          </p:nvPr>
        </p:nvSpPr>
        <p:spPr>
          <a:xfrm>
            <a:off x="457200" y="1618250"/>
            <a:ext cx="3928500" cy="210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Hallways</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Cafeterias</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Air quality</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Ventilation</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Buses</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Masks</a:t>
            </a:r>
            <a:endParaRPr sz="1800" dirty="0">
              <a:solidFill>
                <a:schemeClr val="dk1"/>
              </a:solidFill>
            </a:endParaRPr>
          </a:p>
          <a:p>
            <a:pPr marL="0" lvl="0" indent="0" algn="l" rtl="0">
              <a:spcBef>
                <a:spcPts val="600"/>
              </a:spcBef>
              <a:spcAft>
                <a:spcPts val="0"/>
              </a:spcAft>
              <a:buNone/>
            </a:pPr>
            <a:endParaRPr sz="1800" dirty="0"/>
          </a:p>
        </p:txBody>
      </p:sp>
      <p:pic>
        <p:nvPicPr>
          <p:cNvPr id="141" name="Google Shape;141;p30"/>
          <p:cNvPicPr preferRelativeResize="0"/>
          <p:nvPr/>
        </p:nvPicPr>
        <p:blipFill>
          <a:blip r:embed="rId3">
            <a:alphaModFix/>
          </a:blip>
          <a:stretch>
            <a:fillRect/>
          </a:stretch>
        </p:blipFill>
        <p:spPr>
          <a:xfrm>
            <a:off x="5698875" y="1730477"/>
            <a:ext cx="3096051" cy="2322026"/>
          </a:xfrm>
          <a:prstGeom prst="rect">
            <a:avLst/>
          </a:prstGeom>
          <a:noFill/>
          <a:ln>
            <a:noFill/>
          </a:ln>
        </p:spPr>
      </p:pic>
      <p:graphicFrame>
        <p:nvGraphicFramePr>
          <p:cNvPr id="142" name="Google Shape;142;p30"/>
          <p:cNvGraphicFramePr/>
          <p:nvPr/>
        </p:nvGraphicFramePr>
        <p:xfrm>
          <a:off x="0" y="-2"/>
          <a:ext cx="9144000" cy="608025"/>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608025">
                <a:tc gridSpan="2">
                  <a:txBody>
                    <a:bodyPr/>
                    <a:lstStyle/>
                    <a:p>
                      <a:pPr marL="0" lvl="0" indent="0" algn="l" rtl="0">
                        <a:lnSpc>
                          <a:spcPct val="115000"/>
                        </a:lnSpc>
                        <a:spcBef>
                          <a:spcPts val="0"/>
                        </a:spcBef>
                        <a:spcAft>
                          <a:spcPts val="0"/>
                        </a:spcAft>
                        <a:buNone/>
                      </a:pPr>
                      <a:r>
                        <a:rPr lang="en" sz="1800">
                          <a:solidFill>
                            <a:schemeClr val="lt1"/>
                          </a:solidFill>
                        </a:rPr>
                        <a:t>Safely reopen schools for all students</a:t>
                      </a:r>
                      <a:endParaRPr sz="18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1"/>
          <p:cNvSpPr txBox="1">
            <a:spLocks noGrp="1"/>
          </p:cNvSpPr>
          <p:nvPr>
            <p:ph type="title"/>
          </p:nvPr>
        </p:nvSpPr>
        <p:spPr>
          <a:xfrm>
            <a:off x="593475" y="896825"/>
            <a:ext cx="8254500" cy="738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1800" b="0">
              <a:solidFill>
                <a:schemeClr val="dk1"/>
              </a:solidFill>
            </a:endParaRPr>
          </a:p>
          <a:p>
            <a:pPr marL="0" lvl="0" indent="0" algn="l" rtl="0">
              <a:spcBef>
                <a:spcPts val="0"/>
              </a:spcBef>
              <a:spcAft>
                <a:spcPts val="0"/>
              </a:spcAft>
              <a:buClr>
                <a:schemeClr val="dk1"/>
              </a:buClr>
              <a:buSzPts val="1100"/>
              <a:buFont typeface="Arial"/>
              <a:buNone/>
            </a:pPr>
            <a:r>
              <a:rPr lang="en" sz="2400" b="0">
                <a:solidFill>
                  <a:schemeClr val="dk1"/>
                </a:solidFill>
              </a:rPr>
              <a:t>What should we know about your child/children’s needs for the lost instruction or learning time due to COVID-19?</a:t>
            </a:r>
            <a:endParaRPr sz="2400">
              <a:solidFill>
                <a:schemeClr val="dk1"/>
              </a:solidFill>
            </a:endParaRPr>
          </a:p>
        </p:txBody>
      </p:sp>
      <p:sp>
        <p:nvSpPr>
          <p:cNvPr id="148" name="Google Shape;148;p31"/>
          <p:cNvSpPr txBox="1">
            <a:spLocks noGrp="1"/>
          </p:cNvSpPr>
          <p:nvPr>
            <p:ph type="body" idx="1"/>
          </p:nvPr>
        </p:nvSpPr>
        <p:spPr>
          <a:xfrm>
            <a:off x="3982925" y="1764900"/>
            <a:ext cx="3784500" cy="1613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School day</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After-school </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Summer</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Non-school days</a:t>
            </a:r>
            <a:endParaRPr sz="1800">
              <a:solidFill>
                <a:schemeClr val="dk1"/>
              </a:solidFill>
            </a:endParaRPr>
          </a:p>
        </p:txBody>
      </p:sp>
      <p:pic>
        <p:nvPicPr>
          <p:cNvPr id="149" name="Google Shape;149;p31"/>
          <p:cNvPicPr preferRelativeResize="0"/>
          <p:nvPr/>
        </p:nvPicPr>
        <p:blipFill>
          <a:blip r:embed="rId3">
            <a:alphaModFix/>
          </a:blip>
          <a:stretch>
            <a:fillRect/>
          </a:stretch>
        </p:blipFill>
        <p:spPr>
          <a:xfrm>
            <a:off x="422025" y="1743200"/>
            <a:ext cx="2426675" cy="2621350"/>
          </a:xfrm>
          <a:prstGeom prst="rect">
            <a:avLst/>
          </a:prstGeom>
          <a:noFill/>
          <a:ln>
            <a:noFill/>
          </a:ln>
        </p:spPr>
      </p:pic>
      <p:graphicFrame>
        <p:nvGraphicFramePr>
          <p:cNvPr id="150" name="Google Shape;150;p31"/>
          <p:cNvGraphicFramePr/>
          <p:nvPr/>
        </p:nvGraphicFramePr>
        <p:xfrm>
          <a:off x="0" y="-2"/>
          <a:ext cx="9144000" cy="516325"/>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516325">
                <a:tc gridSpan="2">
                  <a:txBody>
                    <a:bodyPr/>
                    <a:lstStyle/>
                    <a:p>
                      <a:pPr marL="0" lvl="0" indent="0" algn="l" rtl="0">
                        <a:lnSpc>
                          <a:spcPct val="115000"/>
                        </a:lnSpc>
                        <a:spcBef>
                          <a:spcPts val="0"/>
                        </a:spcBef>
                        <a:spcAft>
                          <a:spcPts val="0"/>
                        </a:spcAft>
                        <a:buNone/>
                      </a:pPr>
                      <a:r>
                        <a:rPr lang="en" sz="1800">
                          <a:solidFill>
                            <a:schemeClr val="lt1"/>
                          </a:solidFill>
                        </a:rPr>
                        <a:t>Address pre and post pandemic unfinished learning</a:t>
                      </a:r>
                      <a:endParaRPr sz="18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2"/>
          <p:cNvSpPr txBox="1">
            <a:spLocks noGrp="1"/>
          </p:cNvSpPr>
          <p:nvPr>
            <p:ph type="title"/>
          </p:nvPr>
        </p:nvSpPr>
        <p:spPr>
          <a:xfrm>
            <a:off x="280400" y="580800"/>
            <a:ext cx="8224200" cy="9096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0">
                <a:solidFill>
                  <a:schemeClr val="dk1"/>
                </a:solidFill>
                <a:latin typeface="Calibri"/>
                <a:ea typeface="Calibri"/>
                <a:cs typeface="Calibri"/>
                <a:sym typeface="Calibri"/>
              </a:rPr>
              <a:t>What should we know about your child/children’s learning needs? </a:t>
            </a:r>
            <a:endParaRPr sz="2400">
              <a:solidFill>
                <a:schemeClr val="dk1"/>
              </a:solidFill>
            </a:endParaRPr>
          </a:p>
        </p:txBody>
      </p:sp>
      <p:sp>
        <p:nvSpPr>
          <p:cNvPr id="156" name="Google Shape;156;p32"/>
          <p:cNvSpPr txBox="1">
            <a:spLocks noGrp="1"/>
          </p:cNvSpPr>
          <p:nvPr>
            <p:ph type="body" idx="1"/>
          </p:nvPr>
        </p:nvSpPr>
        <p:spPr>
          <a:xfrm>
            <a:off x="1480800" y="1436525"/>
            <a:ext cx="4671900" cy="2434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a:solidFill>
                  <a:schemeClr val="dk1"/>
                </a:solidFill>
              </a:rPr>
              <a:t>Access to rigorous, culturally relevant curriculum</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Arts, science, social studies, PE, music</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Diverse teaching staff</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Opportunities for internships</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Variety of program options </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Advanced courses</a:t>
            </a:r>
            <a:endParaRPr sz="1800">
              <a:solidFill>
                <a:schemeClr val="dk1"/>
              </a:solidFill>
            </a:endParaRPr>
          </a:p>
          <a:p>
            <a:pPr marL="457200" lvl="0" indent="-342900" algn="l" rtl="0">
              <a:spcBef>
                <a:spcPts val="0"/>
              </a:spcBef>
              <a:spcAft>
                <a:spcPts val="0"/>
              </a:spcAft>
              <a:buClr>
                <a:schemeClr val="dk1"/>
              </a:buClr>
              <a:buSzPts val="1800"/>
              <a:buChar char="●"/>
            </a:pPr>
            <a:r>
              <a:rPr lang="en" sz="1800">
                <a:solidFill>
                  <a:schemeClr val="dk1"/>
                </a:solidFill>
              </a:rPr>
              <a:t>Extra curricular</a:t>
            </a:r>
            <a:endParaRPr sz="1800">
              <a:solidFill>
                <a:schemeClr val="dk1"/>
              </a:solidFill>
            </a:endParaRPr>
          </a:p>
        </p:txBody>
      </p:sp>
      <p:pic>
        <p:nvPicPr>
          <p:cNvPr id="157" name="Google Shape;157;p32"/>
          <p:cNvPicPr preferRelativeResize="0"/>
          <p:nvPr/>
        </p:nvPicPr>
        <p:blipFill>
          <a:blip r:embed="rId3">
            <a:alphaModFix/>
          </a:blip>
          <a:stretch>
            <a:fillRect/>
          </a:stretch>
        </p:blipFill>
        <p:spPr>
          <a:xfrm>
            <a:off x="6526575" y="1490300"/>
            <a:ext cx="2375676" cy="2957650"/>
          </a:xfrm>
          <a:prstGeom prst="rect">
            <a:avLst/>
          </a:prstGeom>
          <a:noFill/>
          <a:ln>
            <a:noFill/>
          </a:ln>
        </p:spPr>
      </p:pic>
      <p:graphicFrame>
        <p:nvGraphicFramePr>
          <p:cNvPr id="158" name="Google Shape;158;p32"/>
          <p:cNvGraphicFramePr/>
          <p:nvPr/>
        </p:nvGraphicFramePr>
        <p:xfrm>
          <a:off x="0" y="-2"/>
          <a:ext cx="9144000" cy="495100"/>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495100">
                <a:tc gridSpan="2">
                  <a:txBody>
                    <a:bodyPr/>
                    <a:lstStyle/>
                    <a:p>
                      <a:pPr marL="0" lvl="0" indent="0" algn="l" rtl="0">
                        <a:lnSpc>
                          <a:spcPct val="115000"/>
                        </a:lnSpc>
                        <a:spcBef>
                          <a:spcPts val="0"/>
                        </a:spcBef>
                        <a:spcAft>
                          <a:spcPts val="0"/>
                        </a:spcAft>
                        <a:buNone/>
                      </a:pPr>
                      <a:r>
                        <a:rPr lang="en" sz="1800">
                          <a:solidFill>
                            <a:schemeClr val="lt1"/>
                          </a:solidFill>
                        </a:rPr>
                        <a:t>Build lasting, equitable systems of teaching and learning</a:t>
                      </a:r>
                      <a:endParaRPr sz="18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3"/>
          <p:cNvSpPr txBox="1">
            <a:spLocks noGrp="1"/>
          </p:cNvSpPr>
          <p:nvPr>
            <p:ph type="title"/>
          </p:nvPr>
        </p:nvSpPr>
        <p:spPr>
          <a:xfrm>
            <a:off x="2466250" y="981525"/>
            <a:ext cx="6300900" cy="1521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b="0">
                <a:solidFill>
                  <a:schemeClr val="dk1"/>
                </a:solidFill>
                <a:latin typeface="Calibri"/>
                <a:ea typeface="Calibri"/>
                <a:cs typeface="Calibri"/>
                <a:sym typeface="Calibri"/>
              </a:rPr>
              <a:t>What should we know about your child/children’s emotional well-being and happiness?</a:t>
            </a:r>
            <a:endParaRPr sz="2400">
              <a:solidFill>
                <a:schemeClr val="dk1"/>
              </a:solidFill>
            </a:endParaRPr>
          </a:p>
        </p:txBody>
      </p:sp>
      <p:sp>
        <p:nvSpPr>
          <p:cNvPr id="164" name="Google Shape;164;p33"/>
          <p:cNvSpPr txBox="1">
            <a:spLocks noGrp="1"/>
          </p:cNvSpPr>
          <p:nvPr>
            <p:ph type="body" idx="1"/>
          </p:nvPr>
        </p:nvSpPr>
        <p:spPr>
          <a:xfrm>
            <a:off x="4123200" y="2371850"/>
            <a:ext cx="3392700" cy="1521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dirty="0">
                <a:solidFill>
                  <a:schemeClr val="dk1"/>
                </a:solidFill>
              </a:rPr>
              <a:t>School climate</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Safety</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Positive outlook</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Positive identity</a:t>
            </a:r>
            <a:endParaRPr sz="1800" dirty="0">
              <a:solidFill>
                <a:schemeClr val="dk1"/>
              </a:solidFill>
            </a:endParaRPr>
          </a:p>
        </p:txBody>
      </p:sp>
      <p:pic>
        <p:nvPicPr>
          <p:cNvPr id="165" name="Google Shape;165;p33"/>
          <p:cNvPicPr preferRelativeResize="0"/>
          <p:nvPr/>
        </p:nvPicPr>
        <p:blipFill>
          <a:blip r:embed="rId3">
            <a:alphaModFix/>
          </a:blip>
          <a:stretch>
            <a:fillRect/>
          </a:stretch>
        </p:blipFill>
        <p:spPr>
          <a:xfrm>
            <a:off x="252900" y="1355850"/>
            <a:ext cx="2055074" cy="3062225"/>
          </a:xfrm>
          <a:prstGeom prst="rect">
            <a:avLst/>
          </a:prstGeom>
          <a:noFill/>
          <a:ln>
            <a:noFill/>
          </a:ln>
        </p:spPr>
      </p:pic>
      <p:graphicFrame>
        <p:nvGraphicFramePr>
          <p:cNvPr id="166" name="Google Shape;166;p33"/>
          <p:cNvGraphicFramePr/>
          <p:nvPr/>
        </p:nvGraphicFramePr>
        <p:xfrm>
          <a:off x="0" y="-2"/>
          <a:ext cx="9144000" cy="553275"/>
        </p:xfrm>
        <a:graphic>
          <a:graphicData uri="http://schemas.openxmlformats.org/drawingml/2006/table">
            <a:tbl>
              <a:tblPr>
                <a:noFill/>
                <a:tableStyleId>{2DB728A5-D78C-4166-9B4F-314C83684DB5}</a:tableStyleId>
              </a:tblPr>
              <a:tblGrid>
                <a:gridCol w="382850">
                  <a:extLst>
                    <a:ext uri="{9D8B030D-6E8A-4147-A177-3AD203B41FA5}">
                      <a16:colId xmlns:a16="http://schemas.microsoft.com/office/drawing/2014/main" val="20000"/>
                    </a:ext>
                  </a:extLst>
                </a:gridCol>
                <a:gridCol w="8761150">
                  <a:extLst>
                    <a:ext uri="{9D8B030D-6E8A-4147-A177-3AD203B41FA5}">
                      <a16:colId xmlns:a16="http://schemas.microsoft.com/office/drawing/2014/main" val="20001"/>
                    </a:ext>
                  </a:extLst>
                </a:gridCol>
              </a:tblGrid>
              <a:tr h="553275">
                <a:tc gridSpan="2">
                  <a:txBody>
                    <a:bodyPr/>
                    <a:lstStyle/>
                    <a:p>
                      <a:pPr marL="0" lvl="0" indent="0" algn="l" rtl="0">
                        <a:lnSpc>
                          <a:spcPct val="115000"/>
                        </a:lnSpc>
                        <a:spcBef>
                          <a:spcPts val="0"/>
                        </a:spcBef>
                        <a:spcAft>
                          <a:spcPts val="0"/>
                        </a:spcAft>
                        <a:buNone/>
                      </a:pPr>
                      <a:r>
                        <a:rPr lang="en" sz="1700">
                          <a:solidFill>
                            <a:schemeClr val="lt1"/>
                          </a:solidFill>
                        </a:rPr>
                        <a:t>Supporting student and staff social emotional needs on returning to full on-site learning</a:t>
                      </a:r>
                      <a:endParaRPr sz="17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4"/>
          <p:cNvSpPr txBox="1">
            <a:spLocks noGrp="1"/>
          </p:cNvSpPr>
          <p:nvPr>
            <p:ph type="title"/>
          </p:nvPr>
        </p:nvSpPr>
        <p:spPr>
          <a:xfrm>
            <a:off x="457200" y="205974"/>
            <a:ext cx="8229600" cy="7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SPPS ARP ESSER Planning 2021 Timeline</a:t>
            </a:r>
            <a:endParaRPr sz="3400" dirty="0">
              <a:solidFill>
                <a:srgbClr val="74CBC8"/>
              </a:solidFill>
            </a:endParaRPr>
          </a:p>
        </p:txBody>
      </p:sp>
      <p:graphicFrame>
        <p:nvGraphicFramePr>
          <p:cNvPr id="172" name="Google Shape;172;p34"/>
          <p:cNvGraphicFramePr/>
          <p:nvPr/>
        </p:nvGraphicFramePr>
        <p:xfrm>
          <a:off x="952500" y="1078510"/>
          <a:ext cx="6784000" cy="3340950"/>
        </p:xfrm>
        <a:graphic>
          <a:graphicData uri="http://schemas.openxmlformats.org/drawingml/2006/table">
            <a:tbl>
              <a:tblPr>
                <a:noFill/>
                <a:tableStyleId>{2DB728A5-D78C-4166-9B4F-314C83684DB5}</a:tableStyleId>
              </a:tblPr>
              <a:tblGrid>
                <a:gridCol w="1540700">
                  <a:extLst>
                    <a:ext uri="{9D8B030D-6E8A-4147-A177-3AD203B41FA5}">
                      <a16:colId xmlns:a16="http://schemas.microsoft.com/office/drawing/2014/main" val="20000"/>
                    </a:ext>
                  </a:extLst>
                </a:gridCol>
                <a:gridCol w="5243300">
                  <a:extLst>
                    <a:ext uri="{9D8B030D-6E8A-4147-A177-3AD203B41FA5}">
                      <a16:colId xmlns:a16="http://schemas.microsoft.com/office/drawing/2014/main" val="20001"/>
                    </a:ext>
                  </a:extLst>
                </a:gridCol>
              </a:tblGrid>
              <a:tr h="584450">
                <a:tc>
                  <a:txBody>
                    <a:bodyPr/>
                    <a:lstStyle/>
                    <a:p>
                      <a:pPr marL="0" lvl="0" indent="0" algn="l" rtl="0">
                        <a:spcBef>
                          <a:spcPts val="0"/>
                        </a:spcBef>
                        <a:spcAft>
                          <a:spcPts val="0"/>
                        </a:spcAft>
                        <a:buNone/>
                      </a:pPr>
                      <a:r>
                        <a:rPr lang="en" sz="1800"/>
                        <a:t>May</a:t>
                      </a:r>
                      <a:endParaRPr sz="1800"/>
                    </a:p>
                  </a:txBody>
                  <a:tcPr marL="91425" marR="91425" marT="91425" marB="91425"/>
                </a:tc>
                <a:tc>
                  <a:txBody>
                    <a:bodyPr/>
                    <a:lstStyle/>
                    <a:p>
                      <a:pPr marL="0" lvl="0" indent="0" algn="l" rtl="0">
                        <a:spcBef>
                          <a:spcPts val="0"/>
                        </a:spcBef>
                        <a:spcAft>
                          <a:spcPts val="0"/>
                        </a:spcAft>
                        <a:buNone/>
                      </a:pPr>
                      <a:r>
                        <a:rPr lang="en" sz="1800"/>
                        <a:t>Begin project, form  workgroup</a:t>
                      </a:r>
                      <a:endParaRPr sz="1800"/>
                    </a:p>
                  </a:txBody>
                  <a:tcPr marL="91425" marR="91425" marT="91425" marB="91425"/>
                </a:tc>
                <a:extLst>
                  <a:ext uri="{0D108BD9-81ED-4DB2-BD59-A6C34878D82A}">
                    <a16:rowId xmlns:a16="http://schemas.microsoft.com/office/drawing/2014/main" val="10000"/>
                  </a:ext>
                </a:extLst>
              </a:tr>
              <a:tr h="731500">
                <a:tc>
                  <a:txBody>
                    <a:bodyPr/>
                    <a:lstStyle/>
                    <a:p>
                      <a:pPr marL="0" lvl="0" indent="0" algn="l" rtl="0">
                        <a:spcBef>
                          <a:spcPts val="0"/>
                        </a:spcBef>
                        <a:spcAft>
                          <a:spcPts val="0"/>
                        </a:spcAft>
                        <a:buNone/>
                      </a:pPr>
                      <a:r>
                        <a:rPr lang="en" sz="1800"/>
                        <a:t>June</a:t>
                      </a:r>
                      <a:endParaRPr sz="1800"/>
                    </a:p>
                  </a:txBody>
                  <a:tcPr marL="91425" marR="91425" marT="91425" marB="91425"/>
                </a:tc>
                <a:tc>
                  <a:txBody>
                    <a:bodyPr/>
                    <a:lstStyle/>
                    <a:p>
                      <a:pPr marL="0" lvl="0" indent="0" algn="l" rtl="0">
                        <a:spcBef>
                          <a:spcPts val="0"/>
                        </a:spcBef>
                        <a:spcAft>
                          <a:spcPts val="0"/>
                        </a:spcAft>
                        <a:buNone/>
                      </a:pPr>
                      <a:r>
                        <a:rPr lang="en" sz="1800"/>
                        <a:t>Needs assessment with stakeholder input</a:t>
                      </a:r>
                      <a:endParaRPr sz="1800"/>
                    </a:p>
                    <a:p>
                      <a:pPr marL="0" lvl="0" indent="0" algn="l" rtl="0">
                        <a:spcBef>
                          <a:spcPts val="0"/>
                        </a:spcBef>
                        <a:spcAft>
                          <a:spcPts val="0"/>
                        </a:spcAft>
                        <a:buNone/>
                      </a:pPr>
                      <a:r>
                        <a:rPr lang="en" sz="1800"/>
                        <a:t>Form advisory group</a:t>
                      </a:r>
                      <a:endParaRPr sz="1800"/>
                    </a:p>
                  </a:txBody>
                  <a:tcPr marL="91425" marR="91425" marT="91425" marB="91425"/>
                </a:tc>
                <a:extLst>
                  <a:ext uri="{0D108BD9-81ED-4DB2-BD59-A6C34878D82A}">
                    <a16:rowId xmlns:a16="http://schemas.microsoft.com/office/drawing/2014/main" val="10001"/>
                  </a:ext>
                </a:extLst>
              </a:tr>
              <a:tr h="731500">
                <a:tc>
                  <a:txBody>
                    <a:bodyPr/>
                    <a:lstStyle/>
                    <a:p>
                      <a:pPr marL="0" lvl="0" indent="0" algn="l" rtl="0">
                        <a:spcBef>
                          <a:spcPts val="0"/>
                        </a:spcBef>
                        <a:spcAft>
                          <a:spcPts val="0"/>
                        </a:spcAft>
                        <a:buNone/>
                      </a:pPr>
                      <a:r>
                        <a:rPr lang="en" sz="1800"/>
                        <a:t>July</a:t>
                      </a:r>
                      <a:endParaRPr sz="1800"/>
                    </a:p>
                  </a:txBody>
                  <a:tcPr marL="91425" marR="91425" marT="91425" marB="91425"/>
                </a:tc>
                <a:tc>
                  <a:txBody>
                    <a:bodyPr/>
                    <a:lstStyle/>
                    <a:p>
                      <a:pPr marL="0" lvl="0" indent="0" algn="l" rtl="0">
                        <a:spcBef>
                          <a:spcPts val="0"/>
                        </a:spcBef>
                        <a:spcAft>
                          <a:spcPts val="0"/>
                        </a:spcAft>
                        <a:buNone/>
                      </a:pPr>
                      <a:r>
                        <a:rPr lang="en" sz="1800"/>
                        <a:t>Draft priorities, investment strategies</a:t>
                      </a:r>
                      <a:endParaRPr sz="1800"/>
                    </a:p>
                    <a:p>
                      <a:pPr marL="0" lvl="0" indent="0" algn="l" rtl="0">
                        <a:spcBef>
                          <a:spcPts val="0"/>
                        </a:spcBef>
                        <a:spcAft>
                          <a:spcPts val="0"/>
                        </a:spcAft>
                        <a:buNone/>
                      </a:pPr>
                      <a:r>
                        <a:rPr lang="en" sz="1800"/>
                        <a:t>Establish outcomes and measures</a:t>
                      </a:r>
                      <a:endParaRPr sz="1800"/>
                    </a:p>
                  </a:txBody>
                  <a:tcPr marL="91425" marR="91425" marT="91425" marB="91425"/>
                </a:tc>
                <a:extLst>
                  <a:ext uri="{0D108BD9-81ED-4DB2-BD59-A6C34878D82A}">
                    <a16:rowId xmlns:a16="http://schemas.microsoft.com/office/drawing/2014/main" val="10002"/>
                  </a:ext>
                </a:extLst>
              </a:tr>
              <a:tr h="731500">
                <a:tc>
                  <a:txBody>
                    <a:bodyPr/>
                    <a:lstStyle/>
                    <a:p>
                      <a:pPr marL="0" lvl="0" indent="0" algn="l" rtl="0">
                        <a:spcBef>
                          <a:spcPts val="0"/>
                        </a:spcBef>
                        <a:spcAft>
                          <a:spcPts val="0"/>
                        </a:spcAft>
                        <a:buNone/>
                      </a:pPr>
                      <a:r>
                        <a:rPr lang="en" sz="1800"/>
                        <a:t>August</a:t>
                      </a:r>
                      <a:endParaRPr sz="1800"/>
                    </a:p>
                  </a:txBody>
                  <a:tcPr marL="91425" marR="91425" marT="91425" marB="91425"/>
                </a:tc>
                <a:tc>
                  <a:txBody>
                    <a:bodyPr/>
                    <a:lstStyle/>
                    <a:p>
                      <a:pPr marL="0" lvl="0" indent="0" algn="l" rtl="0">
                        <a:spcBef>
                          <a:spcPts val="0"/>
                        </a:spcBef>
                        <a:spcAft>
                          <a:spcPts val="0"/>
                        </a:spcAft>
                        <a:buNone/>
                      </a:pPr>
                      <a:r>
                        <a:rPr lang="en" sz="1800"/>
                        <a:t>Draft allocations and multi-year investment plan</a:t>
                      </a:r>
                      <a:endParaRPr sz="1800"/>
                    </a:p>
                    <a:p>
                      <a:pPr marL="0" lvl="0" indent="0" algn="l" rtl="0">
                        <a:spcBef>
                          <a:spcPts val="0"/>
                        </a:spcBef>
                        <a:spcAft>
                          <a:spcPts val="0"/>
                        </a:spcAft>
                        <a:buNone/>
                      </a:pPr>
                      <a:r>
                        <a:rPr lang="en" sz="1800"/>
                        <a:t>Information sessions</a:t>
                      </a:r>
                      <a:endParaRPr sz="1800"/>
                    </a:p>
                  </a:txBody>
                  <a:tcPr marL="91425" marR="91425" marT="91425" marB="91425"/>
                </a:tc>
                <a:extLst>
                  <a:ext uri="{0D108BD9-81ED-4DB2-BD59-A6C34878D82A}">
                    <a16:rowId xmlns:a16="http://schemas.microsoft.com/office/drawing/2014/main" val="10003"/>
                  </a:ext>
                </a:extLst>
              </a:tr>
              <a:tr h="562000">
                <a:tc>
                  <a:txBody>
                    <a:bodyPr/>
                    <a:lstStyle/>
                    <a:p>
                      <a:pPr marL="0" lvl="0" indent="0" algn="l" rtl="0">
                        <a:spcBef>
                          <a:spcPts val="0"/>
                        </a:spcBef>
                        <a:spcAft>
                          <a:spcPts val="0"/>
                        </a:spcAft>
                        <a:buNone/>
                      </a:pPr>
                      <a:r>
                        <a:rPr lang="en" sz="1800"/>
                        <a:t>September</a:t>
                      </a:r>
                      <a:endParaRPr sz="1800"/>
                    </a:p>
                  </a:txBody>
                  <a:tcPr marL="91425" marR="91425" marT="91425" marB="91425"/>
                </a:tc>
                <a:tc>
                  <a:txBody>
                    <a:bodyPr/>
                    <a:lstStyle/>
                    <a:p>
                      <a:pPr marL="0" lvl="0" indent="0" algn="l" rtl="0">
                        <a:spcBef>
                          <a:spcPts val="0"/>
                        </a:spcBef>
                        <a:spcAft>
                          <a:spcPts val="0"/>
                        </a:spcAft>
                        <a:buNone/>
                      </a:pPr>
                      <a:r>
                        <a:rPr lang="en" sz="1800"/>
                        <a:t>Revise and approve plan</a:t>
                      </a:r>
                      <a:endParaRPr sz="180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 you!</a:t>
            </a:r>
            <a:endParaRPr sz="3000"/>
          </a:p>
        </p:txBody>
      </p:sp>
      <p:sp>
        <p:nvSpPr>
          <p:cNvPr id="178" name="Google Shape;178;p3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
              <a:t>Information from this session will be combined with input from other groups</a:t>
            </a:r>
            <a:endParaRPr/>
          </a:p>
          <a:p>
            <a:pPr marL="457200" lvl="0" indent="-381000" algn="l" rtl="0">
              <a:spcBef>
                <a:spcPts val="1000"/>
              </a:spcBef>
              <a:spcAft>
                <a:spcPts val="1000"/>
              </a:spcAft>
              <a:buSzPts val="2400"/>
              <a:buChar char="●"/>
            </a:pPr>
            <a:r>
              <a:rPr lang="en"/>
              <a:t>The overall needs assessment report will be posted on the SPPS website in July</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Agenda</a:t>
            </a:r>
            <a:endParaRPr/>
          </a:p>
        </p:txBody>
      </p:sp>
      <p:sp>
        <p:nvSpPr>
          <p:cNvPr id="90" name="Google Shape;90;p22"/>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
              <a:t>Welcome</a:t>
            </a:r>
            <a:endParaRPr/>
          </a:p>
          <a:p>
            <a:pPr marL="457200" lvl="0" indent="-381000" algn="l" rtl="0">
              <a:spcBef>
                <a:spcPts val="0"/>
              </a:spcBef>
              <a:spcAft>
                <a:spcPts val="0"/>
              </a:spcAft>
              <a:buSzPts val="2400"/>
              <a:buChar char="●"/>
            </a:pPr>
            <a:r>
              <a:rPr lang="en"/>
              <a:t>Video message</a:t>
            </a:r>
            <a:endParaRPr/>
          </a:p>
          <a:p>
            <a:pPr marL="457200" lvl="0" indent="-381000" algn="l" rtl="0">
              <a:spcBef>
                <a:spcPts val="0"/>
              </a:spcBef>
              <a:spcAft>
                <a:spcPts val="0"/>
              </a:spcAft>
              <a:buSzPts val="2400"/>
              <a:buChar char="●"/>
            </a:pPr>
            <a:r>
              <a:rPr lang="en"/>
              <a:t>Federal funding overview</a:t>
            </a:r>
            <a:endParaRPr/>
          </a:p>
          <a:p>
            <a:pPr marL="457200" lvl="0" indent="-381000" algn="l" rtl="0">
              <a:spcBef>
                <a:spcPts val="0"/>
              </a:spcBef>
              <a:spcAft>
                <a:spcPts val="0"/>
              </a:spcAft>
              <a:buSzPts val="2400"/>
              <a:buChar char="●"/>
            </a:pPr>
            <a:r>
              <a:rPr lang="en"/>
              <a:t>Listening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3"/>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 from Dr. Gothard</a:t>
            </a:r>
            <a:endParaRPr/>
          </a:p>
        </p:txBody>
      </p:sp>
      <p:sp>
        <p:nvSpPr>
          <p:cNvPr id="96" name="Google Shape;96;p23"/>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Video here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What is the American Rescue Plan Act ?</a:t>
            </a:r>
            <a:endParaRPr sz="3000" dirty="0"/>
          </a:p>
        </p:txBody>
      </p:sp>
      <p:sp>
        <p:nvSpPr>
          <p:cNvPr id="102" name="Google Shape;102;p24"/>
          <p:cNvSpPr txBox="1">
            <a:spLocks noGrp="1"/>
          </p:cNvSpPr>
          <p:nvPr>
            <p:ph type="body" idx="1"/>
          </p:nvPr>
        </p:nvSpPr>
        <p:spPr>
          <a:xfrm>
            <a:off x="457200" y="1166725"/>
            <a:ext cx="8229600" cy="3249000"/>
          </a:xfrm>
          <a:prstGeom prst="rect">
            <a:avLst/>
          </a:prstGeom>
        </p:spPr>
        <p:txBody>
          <a:bodyPr spcFirstLastPara="1" wrap="square" lIns="91425" tIns="91425" rIns="91425" bIns="91425" anchor="t" anchorCtr="0">
            <a:noAutofit/>
          </a:bodyPr>
          <a:lstStyle/>
          <a:p>
            <a:pPr marL="457200" marR="40911" lvl="0" indent="-342900" algn="l" rtl="0">
              <a:lnSpc>
                <a:spcPct val="115000"/>
              </a:lnSpc>
              <a:spcBef>
                <a:spcPts val="0"/>
              </a:spcBef>
              <a:spcAft>
                <a:spcPts val="0"/>
              </a:spcAft>
              <a:buClr>
                <a:schemeClr val="dk1"/>
              </a:buClr>
              <a:buSzPts val="1800"/>
              <a:buChar char="●"/>
            </a:pPr>
            <a:r>
              <a:rPr lang="en" sz="1800" dirty="0">
                <a:solidFill>
                  <a:schemeClr val="dk1"/>
                </a:solidFill>
              </a:rPr>
              <a:t>Federal law passed March 11, 2021</a:t>
            </a:r>
            <a:endParaRPr sz="1800" dirty="0">
              <a:solidFill>
                <a:schemeClr val="dk1"/>
              </a:solidFill>
            </a:endParaRPr>
          </a:p>
          <a:p>
            <a:pPr marL="914400" marR="40911" lvl="1" indent="-342900" algn="l" rtl="0">
              <a:lnSpc>
                <a:spcPct val="115000"/>
              </a:lnSpc>
              <a:spcBef>
                <a:spcPts val="0"/>
              </a:spcBef>
              <a:spcAft>
                <a:spcPts val="0"/>
              </a:spcAft>
              <a:buClr>
                <a:schemeClr val="dk1"/>
              </a:buClr>
              <a:buSzPts val="1800"/>
              <a:buChar char="○"/>
            </a:pPr>
            <a:r>
              <a:rPr lang="en" dirty="0">
                <a:solidFill>
                  <a:schemeClr val="dk1"/>
                </a:solidFill>
              </a:rPr>
              <a:t>American Rescue Plan Elementary and Secondary School Emergency Relief Fund -- “ARP ESSER”</a:t>
            </a:r>
            <a:endParaRPr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a:solidFill>
                  <a:schemeClr val="dk1"/>
                </a:solidFill>
              </a:rPr>
              <a:t>One of three rounds of emergency relief funding provided to states </a:t>
            </a:r>
            <a:endParaRPr sz="1800"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a:solidFill>
                  <a:schemeClr val="dk1"/>
                </a:solidFill>
              </a:rPr>
              <a:t>Goals</a:t>
            </a:r>
            <a:endParaRPr sz="1800"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Safely reopen PK-12 schools</a:t>
            </a:r>
            <a:endParaRPr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Sustain the safe operation of schools</a:t>
            </a:r>
            <a:endParaRPr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Address the impact of the coronavirus pandemic on students</a:t>
            </a:r>
            <a:endParaRPr dirty="0">
              <a:solidFill>
                <a:schemeClr val="dk1"/>
              </a:solidFill>
            </a:endParaRPr>
          </a:p>
          <a:p>
            <a:pPr marL="0" marR="40911" lvl="0" indent="0" algn="l" rtl="0">
              <a:lnSpc>
                <a:spcPct val="115000"/>
              </a:lnSpc>
              <a:spcBef>
                <a:spcPts val="1200"/>
              </a:spcBef>
              <a:spcAft>
                <a:spcPts val="0"/>
              </a:spcAft>
              <a:buNone/>
            </a:pPr>
            <a:endParaRPr sz="2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ESSER I in SPPS</a:t>
            </a:r>
            <a:endParaRPr sz="3000"/>
          </a:p>
          <a:p>
            <a:pPr marL="0" lvl="0" indent="0" algn="l" rtl="0">
              <a:spcBef>
                <a:spcPts val="0"/>
              </a:spcBef>
              <a:spcAft>
                <a:spcPts val="0"/>
              </a:spcAft>
              <a:buClr>
                <a:schemeClr val="dk1"/>
              </a:buClr>
              <a:buSzPts val="1100"/>
              <a:buFont typeface="Arial"/>
              <a:buNone/>
            </a:pPr>
            <a:r>
              <a:rPr lang="en" sz="1800" b="0">
                <a:solidFill>
                  <a:srgbClr val="74CBC8"/>
                </a:solidFill>
              </a:rPr>
              <a:t>Preventing, preparing for, and responding to COVID-19</a:t>
            </a:r>
            <a:endParaRPr>
              <a:solidFill>
                <a:srgbClr val="74CBC8"/>
              </a:solidFill>
            </a:endParaRPr>
          </a:p>
        </p:txBody>
      </p:sp>
      <p:sp>
        <p:nvSpPr>
          <p:cNvPr id="108" name="Google Shape;108;p2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solidFill>
                  <a:schemeClr val="dk1"/>
                </a:solidFill>
              </a:rPr>
              <a:t>Received $19.9 million</a:t>
            </a:r>
            <a:endParaRPr>
              <a:solidFill>
                <a:schemeClr val="dk1"/>
              </a:solidFill>
            </a:endParaRPr>
          </a:p>
          <a:p>
            <a:pPr marL="0" lvl="0" indent="0" algn="l" rtl="0">
              <a:spcBef>
                <a:spcPts val="600"/>
              </a:spcBef>
              <a:spcAft>
                <a:spcPts val="0"/>
              </a:spcAft>
              <a:buNone/>
            </a:pPr>
            <a:r>
              <a:rPr lang="en">
                <a:solidFill>
                  <a:schemeClr val="dk1"/>
                </a:solidFill>
              </a:rPr>
              <a:t>SPPS investments:</a:t>
            </a:r>
            <a:endParaRPr>
              <a:solidFill>
                <a:schemeClr val="dk1"/>
              </a:solidFill>
            </a:endParaRPr>
          </a:p>
          <a:p>
            <a:pPr marL="914400" lvl="1" indent="-342900" algn="l" rtl="0">
              <a:spcBef>
                <a:spcPts val="480"/>
              </a:spcBef>
              <a:spcAft>
                <a:spcPts val="0"/>
              </a:spcAft>
              <a:buClr>
                <a:schemeClr val="dk1"/>
              </a:buClr>
              <a:buSzPts val="1800"/>
              <a:buChar char="○"/>
            </a:pPr>
            <a:r>
              <a:rPr lang="en">
                <a:solidFill>
                  <a:schemeClr val="dk1"/>
                </a:solidFill>
              </a:rPr>
              <a:t>Technology for students to support distance learning</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Material for students to use at home</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PPE</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Essential Kids Care</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Additional custodial staffing</a:t>
            </a:r>
            <a:endParaRPr>
              <a:solidFill>
                <a:schemeClr val="dk1"/>
              </a:solidFill>
            </a:endParaRPr>
          </a:p>
          <a:p>
            <a:pPr marL="914400" lvl="1" indent="-342900" algn="l" rtl="0">
              <a:spcBef>
                <a:spcPts val="0"/>
              </a:spcBef>
              <a:spcAft>
                <a:spcPts val="0"/>
              </a:spcAft>
              <a:buClr>
                <a:schemeClr val="dk1"/>
              </a:buClr>
              <a:buSzPts val="1800"/>
              <a:buChar char="○"/>
            </a:pPr>
            <a:r>
              <a:rPr lang="en">
                <a:solidFill>
                  <a:schemeClr val="dk1"/>
                </a:solidFill>
              </a:rPr>
              <a:t>Interpretative services</a:t>
            </a:r>
            <a:endParaRPr>
              <a:solidFill>
                <a:schemeClr val="dk1"/>
              </a:solidFill>
            </a:endParaRPr>
          </a:p>
        </p:txBody>
      </p:sp>
      <p:pic>
        <p:nvPicPr>
          <p:cNvPr id="109" name="Google Shape;109;p25"/>
          <p:cNvPicPr preferRelativeResize="0"/>
          <p:nvPr/>
        </p:nvPicPr>
        <p:blipFill>
          <a:blip r:embed="rId3">
            <a:alphaModFix/>
          </a:blip>
          <a:stretch>
            <a:fillRect/>
          </a:stretch>
        </p:blipFill>
        <p:spPr>
          <a:xfrm>
            <a:off x="7239000" y="0"/>
            <a:ext cx="1905000" cy="1905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6"/>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ESSER II in SPPS</a:t>
            </a:r>
            <a:endParaRPr sz="3000"/>
          </a:p>
          <a:p>
            <a:pPr marL="0" lvl="0" indent="0" algn="l" rtl="0">
              <a:spcBef>
                <a:spcPts val="0"/>
              </a:spcBef>
              <a:spcAft>
                <a:spcPts val="0"/>
              </a:spcAft>
              <a:buClr>
                <a:schemeClr val="dk1"/>
              </a:buClr>
              <a:buSzPts val="1100"/>
              <a:buFont typeface="Arial"/>
              <a:buNone/>
            </a:pPr>
            <a:r>
              <a:rPr lang="en" sz="1800" b="0">
                <a:solidFill>
                  <a:srgbClr val="74CBC8"/>
                </a:solidFill>
              </a:rPr>
              <a:t>Reopening and operating safely</a:t>
            </a:r>
            <a:endParaRPr sz="4000">
              <a:solidFill>
                <a:srgbClr val="74CBC8"/>
              </a:solidFill>
            </a:endParaRPr>
          </a:p>
        </p:txBody>
      </p:sp>
      <p:sp>
        <p:nvSpPr>
          <p:cNvPr id="115" name="Google Shape;115;p26"/>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solidFill>
                  <a:schemeClr val="dk1"/>
                </a:solidFill>
              </a:rPr>
              <a:t>Received $92.1 million</a:t>
            </a:r>
            <a:endParaRPr dirty="0">
              <a:solidFill>
                <a:schemeClr val="dk2"/>
              </a:solidFill>
            </a:endParaRPr>
          </a:p>
          <a:p>
            <a:pPr marL="0" lvl="0" indent="0" algn="l" rtl="0">
              <a:spcBef>
                <a:spcPts val="600"/>
              </a:spcBef>
              <a:spcAft>
                <a:spcPts val="0"/>
              </a:spcAft>
              <a:buNone/>
            </a:pPr>
            <a:r>
              <a:rPr lang="en" dirty="0">
                <a:solidFill>
                  <a:schemeClr val="dk1"/>
                </a:solidFill>
              </a:rPr>
              <a:t>SPPS investments:</a:t>
            </a:r>
            <a:endParaRPr dirty="0">
              <a:solidFill>
                <a:schemeClr val="dk2"/>
              </a:solidFill>
            </a:endParaRPr>
          </a:p>
          <a:p>
            <a:pPr marL="914400" lvl="1" indent="-342900" algn="l" rtl="0">
              <a:spcBef>
                <a:spcPts val="480"/>
              </a:spcBef>
              <a:spcAft>
                <a:spcPts val="0"/>
              </a:spcAft>
              <a:buClr>
                <a:schemeClr val="dk1"/>
              </a:buClr>
              <a:buSzPts val="1800"/>
              <a:buChar char="○"/>
            </a:pPr>
            <a:r>
              <a:rPr lang="en" dirty="0">
                <a:solidFill>
                  <a:schemeClr val="dk1"/>
                </a:solidFill>
              </a:rPr>
              <a:t>Reading and math teachers, counselors, social workers, intervention specialists</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Stabilizing staffing overall</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Educator professional development</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Resources for arts, science</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High school credit recovery programming</a:t>
            </a:r>
            <a:endParaRPr dirty="0">
              <a:solidFill>
                <a:schemeClr val="dk1"/>
              </a:solidFill>
            </a:endParaRPr>
          </a:p>
          <a:p>
            <a:pPr marL="914400" lvl="0" indent="0" algn="l" rtl="0">
              <a:spcBef>
                <a:spcPts val="600"/>
              </a:spcBef>
              <a:spcAft>
                <a:spcPts val="0"/>
              </a:spcAft>
              <a:buNone/>
            </a:pPr>
            <a:endParaRPr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7"/>
          <p:cNvSpPr txBox="1">
            <a:spLocks noGrp="1"/>
          </p:cNvSpPr>
          <p:nvPr>
            <p:ph type="title"/>
          </p:nvPr>
        </p:nvSpPr>
        <p:spPr>
          <a:xfrm>
            <a:off x="457200" y="205973"/>
            <a:ext cx="8229600" cy="133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ARP ESSER in SPPS</a:t>
            </a:r>
            <a:endParaRPr sz="3000"/>
          </a:p>
          <a:p>
            <a:pPr marL="0" lvl="0" indent="0" algn="l" rtl="0">
              <a:spcBef>
                <a:spcPts val="0"/>
              </a:spcBef>
              <a:spcAft>
                <a:spcPts val="0"/>
              </a:spcAft>
              <a:buClr>
                <a:schemeClr val="dk1"/>
              </a:buClr>
              <a:buSzPts val="1100"/>
              <a:buFont typeface="Arial"/>
              <a:buNone/>
            </a:pPr>
            <a:r>
              <a:rPr lang="en" sz="1800" b="0">
                <a:solidFill>
                  <a:srgbClr val="74CBC8"/>
                </a:solidFill>
              </a:rPr>
              <a:t>Stabilizing systems &amp; addressing the impact of the coronavirus pandemic on students</a:t>
            </a:r>
            <a:endParaRPr sz="3400">
              <a:solidFill>
                <a:srgbClr val="74CBC8"/>
              </a:solidFill>
            </a:endParaRPr>
          </a:p>
        </p:txBody>
      </p:sp>
      <p:sp>
        <p:nvSpPr>
          <p:cNvPr id="121" name="Google Shape;121;p27"/>
          <p:cNvSpPr txBox="1">
            <a:spLocks noGrp="1"/>
          </p:cNvSpPr>
          <p:nvPr>
            <p:ph type="body" idx="1"/>
          </p:nvPr>
        </p:nvSpPr>
        <p:spPr>
          <a:xfrm>
            <a:off x="457200" y="1462525"/>
            <a:ext cx="8229600" cy="2635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solidFill>
                  <a:schemeClr val="dk1"/>
                </a:solidFill>
              </a:rPr>
              <a:t>Receiving $206.9 million</a:t>
            </a:r>
            <a:endParaRPr dirty="0">
              <a:solidFill>
                <a:schemeClr val="dk1"/>
              </a:solidFill>
            </a:endParaRPr>
          </a:p>
          <a:p>
            <a:pPr marL="0" lvl="0" indent="0" algn="l" rtl="0">
              <a:spcBef>
                <a:spcPts val="600"/>
              </a:spcBef>
              <a:spcAft>
                <a:spcPts val="0"/>
              </a:spcAft>
              <a:buNone/>
            </a:pPr>
            <a:r>
              <a:rPr lang="en" dirty="0">
                <a:solidFill>
                  <a:schemeClr val="dk1"/>
                </a:solidFill>
              </a:rPr>
              <a:t>Planning:</a:t>
            </a:r>
            <a:endParaRPr dirty="0">
              <a:solidFill>
                <a:schemeClr val="dk1"/>
              </a:solidFill>
            </a:endParaRPr>
          </a:p>
          <a:p>
            <a:pPr marL="457200" marR="0" lvl="0" indent="-342900" algn="l" rtl="0">
              <a:lnSpc>
                <a:spcPct val="115000"/>
              </a:lnSpc>
              <a:spcBef>
                <a:spcPts val="1200"/>
              </a:spcBef>
              <a:spcAft>
                <a:spcPts val="0"/>
              </a:spcAft>
              <a:buClr>
                <a:schemeClr val="dk1"/>
              </a:buClr>
              <a:buSzPts val="1800"/>
              <a:buChar char="●"/>
            </a:pPr>
            <a:r>
              <a:rPr lang="en" sz="1800" dirty="0">
                <a:solidFill>
                  <a:schemeClr val="dk1"/>
                </a:solidFill>
              </a:rPr>
              <a:t>20% must be used to address learning loss through evidence-based interventions</a:t>
            </a:r>
            <a:endParaRPr sz="14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dirty="0">
                <a:solidFill>
                  <a:schemeClr val="dk1"/>
                </a:solidFill>
              </a:rPr>
              <a:t>Consulting  with stakeholders and give the public an opportunity to provide input in the development of its plan</a:t>
            </a:r>
            <a:endParaRPr sz="12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Plan submitted to state by 10/1/2021</a:t>
            </a:r>
            <a:endParaRPr sz="1700" dirty="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8"/>
          <p:cNvSpPr txBox="1">
            <a:spLocks noGrp="1"/>
          </p:cNvSpPr>
          <p:nvPr>
            <p:ph type="title"/>
          </p:nvPr>
        </p:nvSpPr>
        <p:spPr>
          <a:xfrm>
            <a:off x="457200" y="205976"/>
            <a:ext cx="8229600" cy="61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SPPS ARP ESSER Goals</a:t>
            </a:r>
            <a:endParaRPr sz="3000"/>
          </a:p>
        </p:txBody>
      </p:sp>
      <p:graphicFrame>
        <p:nvGraphicFramePr>
          <p:cNvPr id="127" name="Google Shape;127;p28"/>
          <p:cNvGraphicFramePr/>
          <p:nvPr/>
        </p:nvGraphicFramePr>
        <p:xfrm>
          <a:off x="457200" y="947098"/>
          <a:ext cx="7908125" cy="3540627"/>
        </p:xfrm>
        <a:graphic>
          <a:graphicData uri="http://schemas.openxmlformats.org/drawingml/2006/table">
            <a:tbl>
              <a:tblPr>
                <a:noFill/>
                <a:tableStyleId>{2DB728A5-D78C-4166-9B4F-314C83684DB5}</a:tableStyleId>
              </a:tblPr>
              <a:tblGrid>
                <a:gridCol w="783500">
                  <a:extLst>
                    <a:ext uri="{9D8B030D-6E8A-4147-A177-3AD203B41FA5}">
                      <a16:colId xmlns:a16="http://schemas.microsoft.com/office/drawing/2014/main" val="20000"/>
                    </a:ext>
                  </a:extLst>
                </a:gridCol>
                <a:gridCol w="7124625">
                  <a:extLst>
                    <a:ext uri="{9D8B030D-6E8A-4147-A177-3AD203B41FA5}">
                      <a16:colId xmlns:a16="http://schemas.microsoft.com/office/drawing/2014/main" val="20001"/>
                    </a:ext>
                  </a:extLst>
                </a:gridCol>
              </a:tblGrid>
              <a:tr h="575775">
                <a:tc>
                  <a:txBody>
                    <a:bodyPr/>
                    <a:lstStyle/>
                    <a:p>
                      <a:pPr marL="0" lvl="0" indent="0" algn="l" rtl="0">
                        <a:spcBef>
                          <a:spcPts val="0"/>
                        </a:spcBef>
                        <a:spcAft>
                          <a:spcPts val="0"/>
                        </a:spcAft>
                        <a:buNone/>
                      </a:pPr>
                      <a:r>
                        <a:rPr lang="en" sz="2400">
                          <a:solidFill>
                            <a:schemeClr val="lt1"/>
                          </a:solidFill>
                        </a:rPr>
                        <a:t>1</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a:txBody>
                    <a:bodyPr/>
                    <a:lstStyle/>
                    <a:p>
                      <a:pPr marL="0" lvl="0" indent="0" algn="l" rtl="0">
                        <a:lnSpc>
                          <a:spcPct val="115000"/>
                        </a:lnSpc>
                        <a:spcBef>
                          <a:spcPts val="0"/>
                        </a:spcBef>
                        <a:spcAft>
                          <a:spcPts val="0"/>
                        </a:spcAft>
                        <a:buNone/>
                      </a:pPr>
                      <a:r>
                        <a:rPr lang="en" sz="2400">
                          <a:solidFill>
                            <a:schemeClr val="lt1"/>
                          </a:solidFill>
                        </a:rPr>
                        <a:t>Safely reopen schools for all students</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extLst>
                  <a:ext uri="{0D108BD9-81ED-4DB2-BD59-A6C34878D82A}">
                    <a16:rowId xmlns:a16="http://schemas.microsoft.com/office/drawing/2014/main" val="10000"/>
                  </a:ext>
                </a:extLst>
              </a:tr>
              <a:tr h="969225">
                <a:tc>
                  <a:txBody>
                    <a:bodyPr/>
                    <a:lstStyle/>
                    <a:p>
                      <a:pPr marL="0" lvl="0" indent="0" algn="l" rtl="0">
                        <a:spcBef>
                          <a:spcPts val="0"/>
                        </a:spcBef>
                        <a:spcAft>
                          <a:spcPts val="0"/>
                        </a:spcAft>
                        <a:buNone/>
                      </a:pPr>
                      <a:r>
                        <a:rPr lang="en" sz="2400">
                          <a:solidFill>
                            <a:schemeClr val="lt1"/>
                          </a:solidFill>
                        </a:rPr>
                        <a:t>2</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a:txBody>
                    <a:bodyPr/>
                    <a:lstStyle/>
                    <a:p>
                      <a:pPr marL="0" lvl="0" indent="0" algn="l" rtl="0">
                        <a:lnSpc>
                          <a:spcPct val="115000"/>
                        </a:lnSpc>
                        <a:spcBef>
                          <a:spcPts val="0"/>
                        </a:spcBef>
                        <a:spcAft>
                          <a:spcPts val="0"/>
                        </a:spcAft>
                        <a:buNone/>
                      </a:pPr>
                      <a:r>
                        <a:rPr lang="en" sz="2400">
                          <a:solidFill>
                            <a:schemeClr val="lt1"/>
                          </a:solidFill>
                        </a:rPr>
                        <a:t>Address pre and post pandemic unfinished learning</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extLst>
                  <a:ext uri="{0D108BD9-81ED-4DB2-BD59-A6C34878D82A}">
                    <a16:rowId xmlns:a16="http://schemas.microsoft.com/office/drawing/2014/main" val="10001"/>
                  </a:ext>
                </a:extLst>
              </a:tr>
              <a:tr h="969225">
                <a:tc>
                  <a:txBody>
                    <a:bodyPr/>
                    <a:lstStyle/>
                    <a:p>
                      <a:pPr marL="0" lvl="0" indent="0" algn="l" rtl="0">
                        <a:spcBef>
                          <a:spcPts val="0"/>
                        </a:spcBef>
                        <a:spcAft>
                          <a:spcPts val="0"/>
                        </a:spcAft>
                        <a:buNone/>
                      </a:pPr>
                      <a:r>
                        <a:rPr lang="en" sz="2400">
                          <a:solidFill>
                            <a:schemeClr val="lt1"/>
                          </a:solidFill>
                        </a:rPr>
                        <a:t>3</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a:txBody>
                    <a:bodyPr/>
                    <a:lstStyle/>
                    <a:p>
                      <a:pPr marL="0" lvl="0" indent="0" algn="l" rtl="0">
                        <a:lnSpc>
                          <a:spcPct val="115000"/>
                        </a:lnSpc>
                        <a:spcBef>
                          <a:spcPts val="0"/>
                        </a:spcBef>
                        <a:spcAft>
                          <a:spcPts val="0"/>
                        </a:spcAft>
                        <a:buNone/>
                      </a:pPr>
                      <a:r>
                        <a:rPr lang="en" sz="2400">
                          <a:solidFill>
                            <a:schemeClr val="lt1"/>
                          </a:solidFill>
                        </a:rPr>
                        <a:t>Build lasting, equitable systems of teaching and learning</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extLst>
                  <a:ext uri="{0D108BD9-81ED-4DB2-BD59-A6C34878D82A}">
                    <a16:rowId xmlns:a16="http://schemas.microsoft.com/office/drawing/2014/main" val="10002"/>
                  </a:ext>
                </a:extLst>
              </a:tr>
              <a:tr h="973100">
                <a:tc>
                  <a:txBody>
                    <a:bodyPr/>
                    <a:lstStyle/>
                    <a:p>
                      <a:pPr marL="0" lvl="0" indent="0" algn="l" rtl="0">
                        <a:spcBef>
                          <a:spcPts val="0"/>
                        </a:spcBef>
                        <a:spcAft>
                          <a:spcPts val="0"/>
                        </a:spcAft>
                        <a:buNone/>
                      </a:pPr>
                      <a:r>
                        <a:rPr lang="en" sz="2400">
                          <a:solidFill>
                            <a:schemeClr val="lt1"/>
                          </a:solidFill>
                        </a:rPr>
                        <a:t>4</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a:txBody>
                    <a:bodyPr/>
                    <a:lstStyle/>
                    <a:p>
                      <a:pPr marL="0" lvl="0" indent="0" algn="l" rtl="0">
                        <a:lnSpc>
                          <a:spcPct val="115000"/>
                        </a:lnSpc>
                        <a:spcBef>
                          <a:spcPts val="0"/>
                        </a:spcBef>
                        <a:spcAft>
                          <a:spcPts val="0"/>
                        </a:spcAft>
                        <a:buNone/>
                      </a:pPr>
                      <a:r>
                        <a:rPr lang="en" sz="2400">
                          <a:solidFill>
                            <a:schemeClr val="lt1"/>
                          </a:solidFill>
                        </a:rPr>
                        <a:t>Supporting student and staff social emotional needs on returning to full on-site learning</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586350" y="1359875"/>
            <a:ext cx="7971300" cy="2926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0">
                <a:solidFill>
                  <a:srgbClr val="32363A"/>
                </a:solidFill>
                <a:highlight>
                  <a:srgbClr val="FFFFFF"/>
                </a:highlight>
              </a:rPr>
              <a:t>Comment session agreements</a:t>
            </a:r>
            <a:endParaRPr sz="1800" b="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a:solidFill>
                  <a:srgbClr val="32363A"/>
                </a:solidFill>
                <a:highlight>
                  <a:srgbClr val="FFFFFF"/>
                </a:highlight>
              </a:rPr>
              <a:t>We are here to listen</a:t>
            </a:r>
            <a:endParaRPr sz="1800" b="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a:solidFill>
                  <a:srgbClr val="32363A"/>
                </a:solidFill>
                <a:highlight>
                  <a:srgbClr val="FFFFFF"/>
                </a:highlight>
              </a:rPr>
              <a:t>We won’t respond to questions</a:t>
            </a:r>
            <a:endParaRPr sz="1800" b="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a:solidFill>
                  <a:srgbClr val="32363A"/>
                </a:solidFill>
                <a:highlight>
                  <a:srgbClr val="FFFFFF"/>
                </a:highlight>
              </a:rPr>
              <a:t>Don’t identify individual people</a:t>
            </a:r>
            <a:endParaRPr sz="1800" b="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a:solidFill>
                  <a:srgbClr val="32363A"/>
                </a:solidFill>
                <a:highlight>
                  <a:srgbClr val="FFFFFF"/>
                </a:highlight>
              </a:rPr>
              <a:t>We are going to record the feedback and take notes</a:t>
            </a:r>
            <a:endParaRPr sz="1800" b="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a:solidFill>
                  <a:srgbClr val="32363A"/>
                </a:solidFill>
                <a:highlight>
                  <a:srgbClr val="FFFFFF"/>
                </a:highlight>
              </a:rPr>
              <a:t>Comments here will be taken into consideration along with other sources of information</a:t>
            </a:r>
            <a:endParaRPr sz="1800" b="0">
              <a:solidFill>
                <a:srgbClr val="32363A"/>
              </a:solidFill>
              <a:highlight>
                <a:srgbClr val="FFFFFF"/>
              </a:highlight>
            </a:endParaRPr>
          </a:p>
        </p:txBody>
      </p:sp>
      <p:sp>
        <p:nvSpPr>
          <p:cNvPr id="133" name="Google Shape;133;p29"/>
          <p:cNvSpPr txBox="1">
            <a:spLocks noGrp="1"/>
          </p:cNvSpPr>
          <p:nvPr>
            <p:ph type="title"/>
          </p:nvPr>
        </p:nvSpPr>
        <p:spPr>
          <a:xfrm>
            <a:off x="759525" y="876575"/>
            <a:ext cx="7046100" cy="4833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0">
                <a:solidFill>
                  <a:srgbClr val="74CBC8"/>
                </a:solidFill>
                <a:highlight>
                  <a:srgbClr val="FFFFFF"/>
                </a:highlight>
              </a:rPr>
              <a:t>Your input is critical</a:t>
            </a:r>
            <a:endParaRPr sz="1200" b="0" i="1">
              <a:solidFill>
                <a:srgbClr val="74CBC8"/>
              </a:solidFill>
              <a:highlight>
                <a:srgbClr val="FFFFFF"/>
              </a:highlight>
            </a:endParaRPr>
          </a:p>
        </p:txBody>
      </p:sp>
      <p:sp>
        <p:nvSpPr>
          <p:cNvPr id="134" name="Google Shape;134;p29"/>
          <p:cNvSpPr txBox="1"/>
          <p:nvPr/>
        </p:nvSpPr>
        <p:spPr>
          <a:xfrm>
            <a:off x="312225" y="230075"/>
            <a:ext cx="74934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0194D3"/>
                </a:solidFill>
              </a:rPr>
              <a:t>Needs Assessment Public Comment</a:t>
            </a:r>
            <a:endParaRPr sz="3000" b="1">
              <a:solidFill>
                <a:srgbClr val="0194D3"/>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829</Words>
  <Application>Microsoft Office PowerPoint</Application>
  <PresentationFormat>On-screen Show (16:9)</PresentationFormat>
  <Paragraphs>117</Paragraphs>
  <Slides>15</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15</vt:i4>
      </vt:variant>
    </vt:vector>
  </HeadingPairs>
  <TitlesOfParts>
    <vt:vector size="19" baseType="lpstr">
      <vt:lpstr>Arial</vt:lpstr>
      <vt:lpstr>Calibri</vt:lpstr>
      <vt:lpstr>Simple Light</vt:lpstr>
      <vt:lpstr>Simple Light</vt:lpstr>
      <vt:lpstr>Family Forum</vt:lpstr>
      <vt:lpstr>Agenda</vt:lpstr>
      <vt:lpstr>Introduction from Dr. Gothard</vt:lpstr>
      <vt:lpstr>What is the American Rescue Plan Act ?</vt:lpstr>
      <vt:lpstr>ESSER I in SPPS Preventing, preparing for, and responding to COVID-19</vt:lpstr>
      <vt:lpstr>ESSER II in SPPS Reopening and operating safely</vt:lpstr>
      <vt:lpstr>ARP ESSER in SPPS Stabilizing systems &amp; addressing the impact of the coronavirus pandemic on students</vt:lpstr>
      <vt:lpstr>SPPS ARP ESSER Goals</vt:lpstr>
      <vt:lpstr>Comment session agreements We are here to listen We won’t respond to questions Don’t identify individual people We are going to record the feedback and take notes Comments here will be taken into consideration along with other sources of information</vt:lpstr>
      <vt:lpstr>What should we know about your child/children’s needs for safe schools and classrooms?</vt:lpstr>
      <vt:lpstr> What should we know about your child/children’s needs for the lost instruction or learning time due to COVID-19?</vt:lpstr>
      <vt:lpstr>What should we know about your child/children’s learning needs? </vt:lpstr>
      <vt:lpstr>What should we know about your child/children’s emotional well-being and happiness?</vt:lpstr>
      <vt:lpstr>SPPS ARP ESSER Planning 2021 Timeline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Family Forum</dc:title>
  <dc:creator>Sheila Sitati</dc:creator>
  <cp:lastModifiedBy>Acer</cp:lastModifiedBy>
  <cp:revision>1</cp:revision>
  <dcterms:modified xsi:type="dcterms:W3CDTF">2021-06-12T08:34:51Z</dcterms:modified>
</cp:coreProperties>
</file>